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601200" cy="12801600" type="A3"/>
  <p:notesSz cx="6800850" cy="99329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4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5616" tIns="47808" rIns="95616" bIns="478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8374"/>
          </a:xfrm>
          <a:prstGeom prst="rect">
            <a:avLst/>
          </a:prstGeom>
        </p:spPr>
        <p:txBody>
          <a:bodyPr vert="horz" lIns="95616" tIns="47808" rIns="95616" bIns="47808" rtlCol="0"/>
          <a:lstStyle>
            <a:lvl1pPr algn="r">
              <a:defRPr sz="1200"/>
            </a:lvl1pPr>
          </a:lstStyle>
          <a:p>
            <a:fld id="{7AE39356-585C-4EB8-9E46-B7B2DFBD31FB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46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6" tIns="47808" rIns="95616" bIns="478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085" y="4780251"/>
            <a:ext cx="5440680" cy="3911114"/>
          </a:xfrm>
          <a:prstGeom prst="rect">
            <a:avLst/>
          </a:prstGeom>
        </p:spPr>
        <p:txBody>
          <a:bodyPr vert="horz" lIns="95616" tIns="47808" rIns="95616" bIns="478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4"/>
          </a:xfrm>
          <a:prstGeom prst="rect">
            <a:avLst/>
          </a:prstGeom>
        </p:spPr>
        <p:txBody>
          <a:bodyPr vert="horz" lIns="95616" tIns="47808" rIns="95616" bIns="478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2" y="9434615"/>
            <a:ext cx="2947035" cy="498374"/>
          </a:xfrm>
          <a:prstGeom prst="rect">
            <a:avLst/>
          </a:prstGeom>
        </p:spPr>
        <p:txBody>
          <a:bodyPr vert="horz" lIns="95616" tIns="47808" rIns="95616" bIns="47808" rtlCol="0" anchor="b"/>
          <a:lstStyle>
            <a:lvl1pPr algn="r">
              <a:defRPr sz="1200"/>
            </a:lvl1pPr>
          </a:lstStyle>
          <a:p>
            <a:fld id="{5CFEE3CA-5688-4B58-85CB-A39108D6CE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47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6600" y="1347788"/>
            <a:ext cx="2732088" cy="36433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16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9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1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phisme 65">
            <a:extLst>
              <a:ext uri="{FF2B5EF4-FFF2-40B4-BE49-F238E27FC236}">
                <a16:creationId xmlns:a16="http://schemas.microsoft.com/office/drawing/2014/main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7172725" y="9451446"/>
            <a:ext cx="2076480" cy="2999360"/>
          </a:xfrm>
          <a:prstGeom prst="rect">
            <a:avLst/>
          </a:prstGeom>
        </p:spPr>
      </p:pic>
      <p:pic>
        <p:nvPicPr>
          <p:cNvPr id="67" name="Graphisme 66">
            <a:extLst>
              <a:ext uri="{FF2B5EF4-FFF2-40B4-BE49-F238E27FC236}">
                <a16:creationId xmlns:a16="http://schemas.microsoft.com/office/drawing/2014/main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4893391" y="9451446"/>
            <a:ext cx="2076480" cy="2999360"/>
          </a:xfrm>
          <a:prstGeom prst="rect">
            <a:avLst/>
          </a:prstGeom>
        </p:spPr>
      </p:pic>
      <p:pic>
        <p:nvPicPr>
          <p:cNvPr id="68" name="Graphisme 67">
            <a:extLst>
              <a:ext uri="{FF2B5EF4-FFF2-40B4-BE49-F238E27FC236}">
                <a16:creationId xmlns:a16="http://schemas.microsoft.com/office/drawing/2014/main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2614055" y="9451446"/>
            <a:ext cx="2076480" cy="2999360"/>
          </a:xfrm>
          <a:prstGeom prst="rect">
            <a:avLst/>
          </a:prstGeom>
        </p:spPr>
      </p:pic>
      <p:pic>
        <p:nvPicPr>
          <p:cNvPr id="69" name="Graphisme 68">
            <a:extLst>
              <a:ext uri="{FF2B5EF4-FFF2-40B4-BE49-F238E27FC236}">
                <a16:creationId xmlns:a16="http://schemas.microsoft.com/office/drawing/2014/main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334719" y="9451446"/>
            <a:ext cx="2076480" cy="2999360"/>
          </a:xfrm>
          <a:prstGeom prst="rect">
            <a:avLst/>
          </a:prstGeom>
        </p:spPr>
      </p:pic>
      <p:pic>
        <p:nvPicPr>
          <p:cNvPr id="60" name="Graphisme 59">
            <a:extLst>
              <a:ext uri="{FF2B5EF4-FFF2-40B4-BE49-F238E27FC236}">
                <a16:creationId xmlns:a16="http://schemas.microsoft.com/office/drawing/2014/main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76851" y="1891936"/>
            <a:ext cx="2076480" cy="2999360"/>
          </a:xfrm>
          <a:prstGeom prst="rect">
            <a:avLst/>
          </a:prstGeom>
        </p:spPr>
      </p:pic>
      <p:pic>
        <p:nvPicPr>
          <p:cNvPr id="58" name="Graphisme 57">
            <a:extLst>
              <a:ext uri="{FF2B5EF4-FFF2-40B4-BE49-F238E27FC236}">
                <a16:creationId xmlns:a16="http://schemas.microsoft.com/office/drawing/2014/main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897516" y="1891936"/>
            <a:ext cx="2076480" cy="2999360"/>
          </a:xfrm>
          <a:prstGeom prst="rect">
            <a:avLst/>
          </a:prstGeom>
        </p:spPr>
      </p:pic>
      <p:pic>
        <p:nvPicPr>
          <p:cNvPr id="55" name="Graphisme 54">
            <a:extLst>
              <a:ext uri="{FF2B5EF4-FFF2-40B4-BE49-F238E27FC236}">
                <a16:creationId xmlns:a16="http://schemas.microsoft.com/office/drawing/2014/main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618181" y="1891936"/>
            <a:ext cx="2076480" cy="2999360"/>
          </a:xfrm>
          <a:prstGeom prst="rect">
            <a:avLst/>
          </a:prstGeom>
        </p:spPr>
      </p:pic>
      <p:pic>
        <p:nvPicPr>
          <p:cNvPr id="53" name="Graphisme 52">
            <a:extLst>
              <a:ext uri="{FF2B5EF4-FFF2-40B4-BE49-F238E27FC236}">
                <a16:creationId xmlns:a16="http://schemas.microsoft.com/office/drawing/2014/main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8845" y="1891936"/>
            <a:ext cx="2076480" cy="2999360"/>
          </a:xfrm>
          <a:prstGeom prst="rect">
            <a:avLst/>
          </a:prstGeom>
        </p:spPr>
      </p:pic>
      <p:pic>
        <p:nvPicPr>
          <p:cNvPr id="82" name="Graphisme 81">
            <a:extLst>
              <a:ext uri="{FF2B5EF4-FFF2-40B4-BE49-F238E27FC236}">
                <a16:creationId xmlns:a16="http://schemas.microsoft.com/office/drawing/2014/main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2124" y="4649552"/>
            <a:ext cx="7922197" cy="5133442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918765" y="5269501"/>
            <a:ext cx="3763670" cy="3763670"/>
          </a:xfrm>
          <a:prstGeom prst="rect">
            <a:avLst/>
          </a:prstGeom>
        </p:spPr>
      </p:pic>
      <p:pic>
        <p:nvPicPr>
          <p:cNvPr id="56" name="Graphisme 55">
            <a:extLst>
              <a:ext uri="{FF2B5EF4-FFF2-40B4-BE49-F238E27FC236}">
                <a16:creationId xmlns:a16="http://schemas.microsoft.com/office/drawing/2014/main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109680" y="5470644"/>
            <a:ext cx="3381840" cy="338184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347870" y="352349"/>
            <a:ext cx="8905463" cy="1228954"/>
          </a:xfrm>
          <a:prstGeom prst="rect">
            <a:avLst/>
          </a:prstGeom>
        </p:spPr>
      </p:pic>
      <p:pic>
        <p:nvPicPr>
          <p:cNvPr id="5" name="Graphisme 4">
            <a:extLst>
              <a:ext uri="{FF2B5EF4-FFF2-40B4-BE49-F238E27FC236}">
                <a16:creationId xmlns:a16="http://schemas.microsoft.com/office/drawing/2014/main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1645848" y="352349"/>
            <a:ext cx="53218" cy="1241755"/>
          </a:xfrm>
          <a:prstGeom prst="rect">
            <a:avLst/>
          </a:prstGeom>
        </p:spPr>
      </p:pic>
      <p:pic>
        <p:nvPicPr>
          <p:cNvPr id="70" name="Graphisme 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54267" y="2925024"/>
            <a:ext cx="2061058" cy="17767"/>
          </a:xfrm>
          <a:prstGeom prst="rect">
            <a:avLst/>
          </a:prstGeom>
        </p:spPr>
      </p:pic>
      <p:pic>
        <p:nvPicPr>
          <p:cNvPr id="72" name="Graphisme 71">
            <a:extLst>
              <a:ext uri="{FF2B5EF4-FFF2-40B4-BE49-F238E27FC236}">
                <a16:creationId xmlns:a16="http://schemas.microsoft.com/office/drawing/2014/main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636494" y="2925024"/>
            <a:ext cx="2061058" cy="17767"/>
          </a:xfrm>
          <a:prstGeom prst="rect">
            <a:avLst/>
          </a:prstGeom>
        </p:spPr>
      </p:pic>
      <p:pic>
        <p:nvPicPr>
          <p:cNvPr id="73" name="Graphisme 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912320" y="2925024"/>
            <a:ext cx="2061058" cy="17767"/>
          </a:xfrm>
          <a:prstGeom prst="rect">
            <a:avLst/>
          </a:prstGeom>
        </p:spPr>
      </p:pic>
      <p:pic>
        <p:nvPicPr>
          <p:cNvPr id="74" name="Graphisme 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188147" y="2925024"/>
            <a:ext cx="2061058" cy="17767"/>
          </a:xfrm>
          <a:prstGeom prst="rect">
            <a:avLst/>
          </a:prstGeom>
        </p:spPr>
      </p:pic>
      <p:pic>
        <p:nvPicPr>
          <p:cNvPr id="76" name="Graphisme 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63289" y="11400373"/>
            <a:ext cx="2061058" cy="17767"/>
          </a:xfrm>
          <a:prstGeom prst="rect">
            <a:avLst/>
          </a:prstGeom>
        </p:spPr>
      </p:pic>
      <p:pic>
        <p:nvPicPr>
          <p:cNvPr id="77" name="Graphisme 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638241" y="11400373"/>
            <a:ext cx="2061058" cy="17767"/>
          </a:xfrm>
          <a:prstGeom prst="rect">
            <a:avLst/>
          </a:prstGeom>
        </p:spPr>
      </p:pic>
      <p:pic>
        <p:nvPicPr>
          <p:cNvPr id="78" name="Graphisme 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913193" y="11400373"/>
            <a:ext cx="2061058" cy="17767"/>
          </a:xfrm>
          <a:prstGeom prst="rect">
            <a:avLst/>
          </a:prstGeom>
        </p:spPr>
      </p:pic>
      <p:pic>
        <p:nvPicPr>
          <p:cNvPr id="79" name="Graphisme 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188147" y="11400373"/>
            <a:ext cx="2061058" cy="17767"/>
          </a:xfrm>
          <a:prstGeom prst="rect">
            <a:avLst/>
          </a:prstGeom>
        </p:spPr>
      </p:pic>
      <p:sp>
        <p:nvSpPr>
          <p:cNvPr id="83" name="Titre 82">
            <a:extLst>
              <a:ext uri="{FF2B5EF4-FFF2-40B4-BE49-F238E27FC236}">
                <a16:creationId xmlns:a16="http://schemas.microsoft.com/office/drawing/2014/main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5670" y="389610"/>
            <a:ext cx="7268475" cy="1245241"/>
          </a:xfrm>
        </p:spPr>
        <p:txBody>
          <a:bodyPr lIns="0" tIns="0" rIns="0" bIns="0" rtlCol="0">
            <a:noAutofit/>
          </a:bodyPr>
          <a:lstStyle>
            <a:lvl1pPr>
              <a:defRPr sz="7700" b="1">
                <a:solidFill>
                  <a:srgbClr val="105A46"/>
                </a:solidFill>
              </a:defRPr>
            </a:lvl1pPr>
          </a:lstStyle>
          <a:p>
            <a:pPr rtl="0"/>
            <a:r>
              <a:rPr lang="fr-FR" noProof="0" dirty="0" smtClean="0"/>
              <a:t>RÉALISER DES ÉCONOMIES</a:t>
            </a:r>
            <a:endParaRPr lang="fr-FR" noProof="0" dirty="0"/>
          </a:p>
        </p:txBody>
      </p:sp>
      <p:sp>
        <p:nvSpPr>
          <p:cNvPr id="86" name="Espace réservé du texte 85">
            <a:extLst>
              <a:ext uri="{FF2B5EF4-FFF2-40B4-BE49-F238E27FC236}">
                <a16:creationId xmlns:a16="http://schemas.microsoft.com/office/drawing/2014/main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3" y="1977523"/>
            <a:ext cx="1644650" cy="887442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87" name="Espace réservé du texte 85">
            <a:extLst>
              <a:ext uri="{FF2B5EF4-FFF2-40B4-BE49-F238E27FC236}">
                <a16:creationId xmlns:a16="http://schemas.microsoft.com/office/drawing/2014/main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5370" y="1977523"/>
            <a:ext cx="1644650" cy="887442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88" name="Espace réservé du texte 85">
            <a:extLst>
              <a:ext uri="{FF2B5EF4-FFF2-40B4-BE49-F238E27FC236}">
                <a16:creationId xmlns:a16="http://schemas.microsoft.com/office/drawing/2014/main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49452" y="1977523"/>
            <a:ext cx="1644650" cy="887442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89" name="Espace réservé du texte 85">
            <a:extLst>
              <a:ext uri="{FF2B5EF4-FFF2-40B4-BE49-F238E27FC236}">
                <a16:creationId xmlns:a16="http://schemas.microsoft.com/office/drawing/2014/main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7412" y="1977523"/>
            <a:ext cx="1644650" cy="887442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0" name="Espace réservé du texte 85">
            <a:extLst>
              <a:ext uri="{FF2B5EF4-FFF2-40B4-BE49-F238E27FC236}">
                <a16:creationId xmlns:a16="http://schemas.microsoft.com/office/drawing/2014/main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3" y="11480333"/>
            <a:ext cx="1644650" cy="88704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1" name="Espace réservé du texte 85">
            <a:extLst>
              <a:ext uri="{FF2B5EF4-FFF2-40B4-BE49-F238E27FC236}">
                <a16:creationId xmlns:a16="http://schemas.microsoft.com/office/drawing/2014/main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5370" y="11480333"/>
            <a:ext cx="1644650" cy="88704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2" name="Espace réservé du texte 85">
            <a:extLst>
              <a:ext uri="{FF2B5EF4-FFF2-40B4-BE49-F238E27FC236}">
                <a16:creationId xmlns:a16="http://schemas.microsoft.com/office/drawing/2014/main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9452" y="11480333"/>
            <a:ext cx="1644650" cy="88704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3" name="Espace réservé du texte 85">
            <a:extLst>
              <a:ext uri="{FF2B5EF4-FFF2-40B4-BE49-F238E27FC236}">
                <a16:creationId xmlns:a16="http://schemas.microsoft.com/office/drawing/2014/main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27412" y="11480333"/>
            <a:ext cx="1644650" cy="88704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94" name="Espace réservé du texte 85">
            <a:extLst>
              <a:ext uri="{FF2B5EF4-FFF2-40B4-BE49-F238E27FC236}">
                <a16:creationId xmlns:a16="http://schemas.microsoft.com/office/drawing/2014/main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862" y="2941061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ALIMENTATION</a:t>
            </a:r>
            <a:endParaRPr lang="fr-FR" noProof="0" dirty="0"/>
          </a:p>
        </p:txBody>
      </p:sp>
      <p:sp>
        <p:nvSpPr>
          <p:cNvPr id="95" name="Espace réservé du texte 85">
            <a:extLst>
              <a:ext uri="{FF2B5EF4-FFF2-40B4-BE49-F238E27FC236}">
                <a16:creationId xmlns:a16="http://schemas.microsoft.com/office/drawing/2014/main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1740" y="2941061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SANTÉ</a:t>
            </a:r>
            <a:endParaRPr lang="fr-FR" noProof="0" dirty="0"/>
          </a:p>
        </p:txBody>
      </p:sp>
      <p:sp>
        <p:nvSpPr>
          <p:cNvPr id="96" name="Espace réservé du texte 85">
            <a:extLst>
              <a:ext uri="{FF2B5EF4-FFF2-40B4-BE49-F238E27FC236}">
                <a16:creationId xmlns:a16="http://schemas.microsoft.com/office/drawing/2014/main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25822" y="2941061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VOITURE</a:t>
            </a:r>
            <a:endParaRPr lang="fr-FR" noProof="0" dirty="0"/>
          </a:p>
        </p:txBody>
      </p:sp>
      <p:sp>
        <p:nvSpPr>
          <p:cNvPr id="97" name="Espace réservé du texte 85">
            <a:extLst>
              <a:ext uri="{FF2B5EF4-FFF2-40B4-BE49-F238E27FC236}">
                <a16:creationId xmlns:a16="http://schemas.microsoft.com/office/drawing/2014/main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3781" y="2941061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MAISON</a:t>
            </a:r>
            <a:endParaRPr lang="fr-FR" noProof="0" dirty="0"/>
          </a:p>
        </p:txBody>
      </p:sp>
      <p:sp>
        <p:nvSpPr>
          <p:cNvPr id="98" name="Espace réservé du texte 85">
            <a:extLst>
              <a:ext uri="{FF2B5EF4-FFF2-40B4-BE49-F238E27FC236}">
                <a16:creationId xmlns:a16="http://schemas.microsoft.com/office/drawing/2014/main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7863" y="10824706"/>
            <a:ext cx="2068423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TÉLÉPHONE</a:t>
            </a:r>
            <a:endParaRPr lang="fr-FR" noProof="0" dirty="0"/>
          </a:p>
        </p:txBody>
      </p:sp>
      <p:sp>
        <p:nvSpPr>
          <p:cNvPr id="99" name="Espace réservé du texte 85">
            <a:extLst>
              <a:ext uri="{FF2B5EF4-FFF2-40B4-BE49-F238E27FC236}">
                <a16:creationId xmlns:a16="http://schemas.microsoft.com/office/drawing/2014/main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81740" y="10824706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ACHATS</a:t>
            </a:r>
            <a:endParaRPr lang="fr-FR" noProof="0" dirty="0"/>
          </a:p>
        </p:txBody>
      </p:sp>
      <p:sp>
        <p:nvSpPr>
          <p:cNvPr id="100" name="Espace réservé du texte 85">
            <a:extLst>
              <a:ext uri="{FF2B5EF4-FFF2-40B4-BE49-F238E27FC236}">
                <a16:creationId xmlns:a16="http://schemas.microsoft.com/office/drawing/2014/main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7448" y="10824706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CRÉDITS</a:t>
            </a:r>
            <a:endParaRPr lang="fr-FR" noProof="0" dirty="0"/>
          </a:p>
        </p:txBody>
      </p:sp>
      <p:sp>
        <p:nvSpPr>
          <p:cNvPr id="101" name="Espace réservé du texte 85">
            <a:extLst>
              <a:ext uri="{FF2B5EF4-FFF2-40B4-BE49-F238E27FC236}">
                <a16:creationId xmlns:a16="http://schemas.microsoft.com/office/drawing/2014/main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95087" y="10824706"/>
            <a:ext cx="2076480" cy="5824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IMPÔTS</a:t>
            </a:r>
            <a:endParaRPr lang="fr-FR" noProof="0" dirty="0"/>
          </a:p>
        </p:txBody>
      </p:sp>
      <p:sp>
        <p:nvSpPr>
          <p:cNvPr id="107" name="Espace réservé du texte 85">
            <a:extLst>
              <a:ext uri="{FF2B5EF4-FFF2-40B4-BE49-F238E27FC236}">
                <a16:creationId xmlns:a16="http://schemas.microsoft.com/office/drawing/2014/main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89957" y="7367497"/>
            <a:ext cx="2221292" cy="88704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260">
                <a:solidFill>
                  <a:srgbClr val="1A1A1A"/>
                </a:solidFill>
                <a:latin typeface="+mn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08" name="Espace réservé du texte 85">
            <a:extLst>
              <a:ext uri="{FF2B5EF4-FFF2-40B4-BE49-F238E27FC236}">
                <a16:creationId xmlns:a16="http://schemas.microsoft.com/office/drawing/2014/main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9039" y="6949222"/>
            <a:ext cx="2583125" cy="41869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2520" b="1">
                <a:solidFill>
                  <a:srgbClr val="105A46"/>
                </a:solidFill>
                <a:latin typeface="+mj-lt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VOTRE ÉPARGNE</a:t>
            </a:r>
            <a:endParaRPr lang="fr-FR" noProof="0" dirty="0"/>
          </a:p>
        </p:txBody>
      </p:sp>
      <p:sp>
        <p:nvSpPr>
          <p:cNvPr id="110" name="Espace réservé d’image 109">
            <a:extLst>
              <a:ext uri="{FF2B5EF4-FFF2-40B4-BE49-F238E27FC236}">
                <a16:creationId xmlns:a16="http://schemas.microsoft.com/office/drawing/2014/main" id="{06083CEF-ECD1-4365-AB24-1D824EFEB0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912" y="3459705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1" name="Espace réservé d’image 109">
            <a:extLst>
              <a:ext uri="{FF2B5EF4-FFF2-40B4-BE49-F238E27FC236}">
                <a16:creationId xmlns:a16="http://schemas.microsoft.com/office/drawing/2014/main" id="{85018C4A-F08C-4F16-B90A-46776FF3E45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60261" y="3459705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2" name="Espace réservé d’image 109">
            <a:extLst>
              <a:ext uri="{FF2B5EF4-FFF2-40B4-BE49-F238E27FC236}">
                <a16:creationId xmlns:a16="http://schemas.microsoft.com/office/drawing/2014/main" id="{B84B31EE-1F0D-4395-95C9-C9868F84319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25613" y="3459705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3" name="Espace réservé d’image 109">
            <a:extLst>
              <a:ext uri="{FF2B5EF4-FFF2-40B4-BE49-F238E27FC236}">
                <a16:creationId xmlns:a16="http://schemas.microsoft.com/office/drawing/2014/main" id="{2DB88BB7-5150-4EFE-B70B-25624E35773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90962" y="3459705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4" name="Espace réservé d’image 109">
            <a:extLst>
              <a:ext uri="{FF2B5EF4-FFF2-40B4-BE49-F238E27FC236}">
                <a16:creationId xmlns:a16="http://schemas.microsoft.com/office/drawing/2014/main" id="{9E569632-68D6-4361-A151-463135D4D90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4912" y="9770286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5" name="Espace réservé d’image 109">
            <a:extLst>
              <a:ext uri="{FF2B5EF4-FFF2-40B4-BE49-F238E27FC236}">
                <a16:creationId xmlns:a16="http://schemas.microsoft.com/office/drawing/2014/main" id="{134D31B6-DB70-45DB-8B41-2452E78771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60261" y="9770286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6" name="Espace réservé d’image 109">
            <a:extLst>
              <a:ext uri="{FF2B5EF4-FFF2-40B4-BE49-F238E27FC236}">
                <a16:creationId xmlns:a16="http://schemas.microsoft.com/office/drawing/2014/main" id="{1876A071-8A78-485C-B7B6-BE2DA1B6BC4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25613" y="9770286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7" name="Espace réservé d’image 109">
            <a:extLst>
              <a:ext uri="{FF2B5EF4-FFF2-40B4-BE49-F238E27FC236}">
                <a16:creationId xmlns:a16="http://schemas.microsoft.com/office/drawing/2014/main" id="{DDE92D22-D301-4319-9160-33D66BFE43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690962" y="9770286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24" name="Espace réservé du texte 85">
            <a:extLst>
              <a:ext uri="{FF2B5EF4-FFF2-40B4-BE49-F238E27FC236}">
                <a16:creationId xmlns:a16="http://schemas.microsoft.com/office/drawing/2014/main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481007" y="444144"/>
            <a:ext cx="1139576" cy="1045367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lang="en-US" sz="3220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1260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fr-FR" noProof="0" dirty="0" smtClean="0"/>
              <a:t>COMMENT FAIRE</a:t>
            </a:r>
            <a:br>
              <a:rPr lang="fr-FR" noProof="0" dirty="0" smtClean="0"/>
            </a:br>
            <a:r>
              <a:rPr lang="fr-FR" noProof="0" dirty="0" smtClean="0"/>
              <a:t>POUR</a:t>
            </a:r>
            <a:endParaRPr lang="fr-FR" noProof="0" dirty="0"/>
          </a:p>
        </p:txBody>
      </p:sp>
      <p:sp>
        <p:nvSpPr>
          <p:cNvPr id="125" name="Espace réservé d’image 109">
            <a:extLst>
              <a:ext uri="{FF2B5EF4-FFF2-40B4-BE49-F238E27FC236}">
                <a16:creationId xmlns:a16="http://schemas.microsoft.com/office/drawing/2014/main" id="{508071EB-230E-46A4-80EF-3A63549DF0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263867" y="5793271"/>
            <a:ext cx="1073468" cy="107346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80">
                <a:solidFill>
                  <a:srgbClr val="1A1A1A"/>
                </a:solidFill>
              </a:defRPr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89653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3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0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67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4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8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2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55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19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5796-5C9B-4681-903F-99790E62B4F7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965F-BB30-41DD-8EB0-7DC64F1FED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8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34886" y="5649686"/>
            <a:ext cx="14238515" cy="816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11592" b="-72"/>
          <a:stretch/>
        </p:blipFill>
        <p:spPr>
          <a:xfrm>
            <a:off x="1" y="-24040"/>
            <a:ext cx="9609302" cy="7834637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-212747" y="6582330"/>
            <a:ext cx="9477292" cy="151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241" b="1" dirty="0">
                <a:solidFill>
                  <a:srgbClr val="1A1A1A"/>
                </a:solidFill>
                <a:latin typeface="RobustCMN" panose="00000500000000000000" pitchFamily="50" charset="0"/>
                <a:cs typeface="Italic" panose="00000400000000000000" pitchFamily="2" charset="0"/>
              </a:rPr>
              <a:t>CONCERT</a:t>
            </a:r>
            <a:endParaRPr lang="fr-FR" sz="9241" b="1" dirty="0">
              <a:solidFill>
                <a:srgbClr val="1A1A1A"/>
              </a:solidFill>
              <a:latin typeface="RobustCMN" panose="00000500000000000000" pitchFamily="50" charset="0"/>
              <a:cs typeface="Italic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10" b="39240"/>
          <a:stretch/>
        </p:blipFill>
        <p:spPr>
          <a:xfrm>
            <a:off x="-129640" y="11584655"/>
            <a:ext cx="1458414" cy="13245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9" r="3966" b="41079"/>
          <a:stretch/>
        </p:blipFill>
        <p:spPr>
          <a:xfrm>
            <a:off x="5219409" y="11305790"/>
            <a:ext cx="3111275" cy="12843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26614" r="58400" b="44415"/>
          <a:stretch/>
        </p:blipFill>
        <p:spPr>
          <a:xfrm>
            <a:off x="1196653" y="12149891"/>
            <a:ext cx="2474976" cy="631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86410" r="4444" b="2628"/>
          <a:stretch/>
        </p:blipFill>
        <p:spPr>
          <a:xfrm>
            <a:off x="5607101" y="12556764"/>
            <a:ext cx="3627120" cy="2389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9" t="-1" r="355" b="-505"/>
          <a:stretch/>
        </p:blipFill>
        <p:spPr>
          <a:xfrm>
            <a:off x="9296955" y="10824887"/>
            <a:ext cx="341376" cy="21908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36" y="11427620"/>
            <a:ext cx="1138228" cy="113822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961324" y="11507708"/>
            <a:ext cx="393339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60" dirty="0">
                <a:solidFill>
                  <a:srgbClr val="1A1A1A"/>
                </a:solidFill>
                <a:latin typeface="RobustCMN" panose="00000500000000000000" pitchFamily="50" charset="0"/>
              </a:rPr>
              <a:t>WWW.MONTMAURIN-ARCHEO.FR</a:t>
            </a:r>
            <a:endParaRPr lang="fr-FR" sz="1960" dirty="0">
              <a:solidFill>
                <a:srgbClr val="1A1A1A"/>
              </a:solidFill>
              <a:latin typeface="RobustCMN" panose="00000500000000000000" pitchFamily="50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44460" y="10445208"/>
            <a:ext cx="393339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920" dirty="0">
                <a:solidFill>
                  <a:srgbClr val="1A1A1A"/>
                </a:solidFill>
                <a:latin typeface="RobustCMN" panose="00000500000000000000" pitchFamily="50" charset="0"/>
              </a:rPr>
              <a:t>RESERVATION</a:t>
            </a:r>
          </a:p>
          <a:p>
            <a:pPr algn="r"/>
            <a:r>
              <a:rPr lang="fr-FR" sz="2520" dirty="0">
                <a:solidFill>
                  <a:srgbClr val="1A1A1A"/>
                </a:solidFill>
                <a:latin typeface="RobustCMN" panose="00000500000000000000" pitchFamily="50" charset="0"/>
              </a:rPr>
              <a:t>05.61.88.39.94</a:t>
            </a:r>
            <a:endParaRPr lang="fr-FR" sz="1960" dirty="0">
              <a:solidFill>
                <a:srgbClr val="1A1A1A"/>
              </a:solidFill>
              <a:latin typeface="RobustCMN" panose="00000500000000000000" pitchFamily="50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12747" y="7381685"/>
            <a:ext cx="9477292" cy="151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241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RobustCMN" panose="00000500000000000000" pitchFamily="50" charset="0"/>
                <a:cs typeface="Italic" panose="00000400000000000000" pitchFamily="2" charset="0"/>
              </a:rPr>
              <a:t>A LA VILLA</a:t>
            </a:r>
            <a:endParaRPr lang="fr-FR" sz="9241" b="1" dirty="0">
              <a:solidFill>
                <a:schemeClr val="accent5">
                  <a:lumMod val="40000"/>
                  <a:lumOff val="60000"/>
                </a:schemeClr>
              </a:solidFill>
              <a:latin typeface="RobustCMN" panose="00000500000000000000" pitchFamily="50" charset="0"/>
              <a:cs typeface="Italic" panose="00000400000000000000" pitchFamily="2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0012" y="8983778"/>
            <a:ext cx="8912506" cy="615501"/>
            <a:chOff x="3666489" y="5944129"/>
            <a:chExt cx="5846213" cy="44630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489" y="5944129"/>
              <a:ext cx="374322" cy="446306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4040811" y="5974465"/>
              <a:ext cx="5471891" cy="348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20" dirty="0">
                  <a:solidFill>
                    <a:srgbClr val="1A1A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ustCMN" panose="00000500000000000000" pitchFamily="50" charset="0"/>
                </a:rPr>
                <a:t>VILLA GALLO-ROMAINE DE </a:t>
              </a:r>
              <a:r>
                <a:rPr lang="fr-FR" sz="2520" dirty="0">
                  <a:solidFill>
                    <a:srgbClr val="1A1A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ustCMN" panose="00000500000000000000" pitchFamily="50" charset="0"/>
                </a:rPr>
                <a:t>LASSALLES. 31350 MONTMAURIN</a:t>
              </a:r>
              <a:endParaRPr lang="fr-FR" sz="2520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ustCMN" panose="00000500000000000000" pitchFamily="50" charset="0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893499" y="9586965"/>
            <a:ext cx="782230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20" dirty="0">
                <a:solidFill>
                  <a:srgbClr val="1A1A1A"/>
                </a:solidFill>
                <a:latin typeface="Gill Sans MT" panose="020B0502020104020203" pitchFamily="34" charset="0"/>
              </a:rPr>
              <a:t>VENDREDI 25 JUILLET 2025, 20H30</a:t>
            </a:r>
            <a:endParaRPr lang="fr-FR" sz="3920" dirty="0">
              <a:solidFill>
                <a:srgbClr val="1A1A1A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9312" y="10426344"/>
            <a:ext cx="4588087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A1A1A"/>
                </a:solidFill>
                <a:latin typeface="Gill Sans MT" panose="020B0502020104020203" pitchFamily="34" charset="0"/>
              </a:rPr>
              <a:t>Concert du groupe </a:t>
            </a:r>
            <a:r>
              <a:rPr lang="fr-FR" sz="5040" dirty="0">
                <a:solidFill>
                  <a:srgbClr val="1A1A1A"/>
                </a:solidFill>
                <a:latin typeface="RobustCMN" panose="00000500000000000000" pitchFamily="50" charset="0"/>
              </a:rPr>
              <a:t>ISTOAR</a:t>
            </a:r>
            <a:endParaRPr lang="fr-FR" sz="2520" i="1" dirty="0">
              <a:solidFill>
                <a:srgbClr val="1A1A1A"/>
              </a:solidFill>
              <a:latin typeface="Gill Sans MT" panose="020B0502020104020203" pitchFamily="34" charset="0"/>
            </a:endParaRPr>
          </a:p>
          <a:p>
            <a:r>
              <a:rPr lang="fr-FR" sz="2520" i="1" dirty="0">
                <a:solidFill>
                  <a:srgbClr val="1A1A1A"/>
                </a:solidFill>
                <a:latin typeface="Gill Sans MT" panose="020B0502020104020203" pitchFamily="34" charset="0"/>
              </a:rPr>
              <a:t> </a:t>
            </a:r>
            <a:r>
              <a:rPr lang="fr-FR" sz="2520" i="1" dirty="0">
                <a:solidFill>
                  <a:srgbClr val="1A1A1A"/>
                </a:solidFill>
                <a:latin typeface="Gill Sans MT" panose="020B0502020104020203" pitchFamily="34" charset="0"/>
              </a:rPr>
              <a:t>     		Restauration sur place</a:t>
            </a:r>
            <a:endParaRPr lang="fr-FR" sz="2520" i="1" dirty="0">
              <a:solidFill>
                <a:srgbClr val="1A1A1A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25</Words>
  <Application>Microsoft Office PowerPoint</Application>
  <PresentationFormat>A3 (297 x 420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Gill Sans MT</vt:lpstr>
      <vt:lpstr>Italic</vt:lpstr>
      <vt:lpstr>RobustCMN</vt:lpstr>
      <vt:lpstr>Thème Office</vt:lpstr>
      <vt:lpstr>Présentation PowerPoint</vt:lpstr>
    </vt:vector>
  </TitlesOfParts>
  <Company>Centre des Monuments Nationaux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Danflous Lea</dc:creator>
  <cp:lastModifiedBy>Danflous Lea</cp:lastModifiedBy>
  <cp:revision>2</cp:revision>
  <cp:lastPrinted>2025-07-04T15:49:31Z</cp:lastPrinted>
  <dcterms:created xsi:type="dcterms:W3CDTF">2025-07-04T15:42:32Z</dcterms:created>
  <dcterms:modified xsi:type="dcterms:W3CDTF">2025-07-04T15:55:48Z</dcterms:modified>
</cp:coreProperties>
</file>